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2" r:id="rId2"/>
    <p:sldId id="260" r:id="rId3"/>
    <p:sldId id="287" r:id="rId4"/>
    <p:sldId id="262" r:id="rId5"/>
    <p:sldId id="263" r:id="rId6"/>
    <p:sldId id="264" r:id="rId7"/>
    <p:sldId id="274" r:id="rId8"/>
    <p:sldId id="280" r:id="rId9"/>
    <p:sldId id="281" r:id="rId10"/>
    <p:sldId id="283" r:id="rId11"/>
    <p:sldId id="267" r:id="rId12"/>
    <p:sldId id="285" r:id="rId13"/>
    <p:sldId id="266" r:id="rId14"/>
    <p:sldId id="289" r:id="rId15"/>
    <p:sldId id="277" r:id="rId16"/>
    <p:sldId id="276" r:id="rId17"/>
    <p:sldId id="291" r:id="rId18"/>
    <p:sldId id="278" r:id="rId19"/>
    <p:sldId id="279" r:id="rId20"/>
    <p:sldId id="268" r:id="rId21"/>
    <p:sldId id="288" r:id="rId22"/>
    <p:sldId id="269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D8B45-7A27-4A1F-ABDF-18EF61CAA23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C25970-66DD-4173-AA8C-8288C052AB89}">
      <dgm:prSet phldrT="[Text]"/>
      <dgm:spPr/>
      <dgm:t>
        <a:bodyPr/>
        <a:lstStyle/>
        <a:p>
          <a:r>
            <a:rPr lang="bn-IN" dirty="0"/>
            <a:t>নিউক্লিয়াস </a:t>
          </a:r>
          <a:endParaRPr lang="en-US" dirty="0"/>
        </a:p>
      </dgm:t>
    </dgm:pt>
    <dgm:pt modelId="{A332FDB8-3BD5-458A-94A3-45C7FC75775E}" type="parTrans" cxnId="{2CDDEADB-51CA-4482-82F5-5ECE0A482F96}">
      <dgm:prSet/>
      <dgm:spPr/>
      <dgm:t>
        <a:bodyPr/>
        <a:lstStyle/>
        <a:p>
          <a:endParaRPr lang="en-US"/>
        </a:p>
      </dgm:t>
    </dgm:pt>
    <dgm:pt modelId="{93416C09-9264-4F46-88CA-9774A54DB1E0}" type="sibTrans" cxnId="{2CDDEADB-51CA-4482-82F5-5ECE0A482F96}">
      <dgm:prSet/>
      <dgm:spPr/>
      <dgm:t>
        <a:bodyPr/>
        <a:lstStyle/>
        <a:p>
          <a:endParaRPr lang="en-US"/>
        </a:p>
      </dgm:t>
    </dgm:pt>
    <dgm:pt modelId="{51569610-90E9-4FB1-95B2-5810204BD0F5}">
      <dgm:prSet phldrT="[Text]"/>
      <dgm:spPr/>
      <dgm:t>
        <a:bodyPr/>
        <a:lstStyle/>
        <a:p>
          <a:r>
            <a:rPr lang="bn-IN" dirty="0"/>
            <a:t>ইলেকট্রন</a:t>
          </a:r>
        </a:p>
        <a:p>
          <a:r>
            <a:rPr lang="bn-IN" dirty="0"/>
            <a:t>(-)</a:t>
          </a:r>
          <a:endParaRPr lang="en-US" dirty="0"/>
        </a:p>
      </dgm:t>
    </dgm:pt>
    <dgm:pt modelId="{2BF95CDD-92B8-4C81-8928-127AF4C66FAF}" type="parTrans" cxnId="{C18C2971-5701-4907-9B5F-6B372D17C403}">
      <dgm:prSet/>
      <dgm:spPr/>
      <dgm:t>
        <a:bodyPr/>
        <a:lstStyle/>
        <a:p>
          <a:endParaRPr lang="en-US"/>
        </a:p>
      </dgm:t>
    </dgm:pt>
    <dgm:pt modelId="{13D20FE7-5524-4752-8CBD-FB0E50506483}" type="sibTrans" cxnId="{C18C2971-5701-4907-9B5F-6B372D17C403}">
      <dgm:prSet/>
      <dgm:spPr/>
      <dgm:t>
        <a:bodyPr/>
        <a:lstStyle/>
        <a:p>
          <a:endParaRPr lang="en-US"/>
        </a:p>
      </dgm:t>
    </dgm:pt>
    <dgm:pt modelId="{C619D932-1EA7-49B1-8359-22DA686871F1}">
      <dgm:prSet phldrT="[Text]"/>
      <dgm:spPr/>
      <dgm:t>
        <a:bodyPr/>
        <a:lstStyle/>
        <a:p>
          <a:r>
            <a:rPr lang="bn-IN" dirty="0"/>
            <a:t>নিউট্রন</a:t>
          </a:r>
        </a:p>
        <a:p>
          <a:r>
            <a:rPr lang="bn-IN" dirty="0"/>
            <a:t>(০)  </a:t>
          </a:r>
          <a:endParaRPr lang="en-US" dirty="0"/>
        </a:p>
      </dgm:t>
    </dgm:pt>
    <dgm:pt modelId="{582CA5F3-4FE1-4C5D-A652-DA702BDB4292}" type="parTrans" cxnId="{5C0A681E-85AD-4766-A3F4-110C3745BCC2}">
      <dgm:prSet/>
      <dgm:spPr/>
      <dgm:t>
        <a:bodyPr/>
        <a:lstStyle/>
        <a:p>
          <a:endParaRPr lang="en-US"/>
        </a:p>
      </dgm:t>
    </dgm:pt>
    <dgm:pt modelId="{7B69C26A-7EB5-4282-87CA-0E89D31B7EDA}" type="sibTrans" cxnId="{5C0A681E-85AD-4766-A3F4-110C3745BCC2}">
      <dgm:prSet/>
      <dgm:spPr/>
      <dgm:t>
        <a:bodyPr/>
        <a:lstStyle/>
        <a:p>
          <a:endParaRPr lang="en-US"/>
        </a:p>
      </dgm:t>
    </dgm:pt>
    <dgm:pt modelId="{3EEAC843-B48F-46F3-85AF-1073601B44F6}">
      <dgm:prSet phldrT="[Text]"/>
      <dgm:spPr/>
      <dgm:t>
        <a:bodyPr/>
        <a:lstStyle/>
        <a:p>
          <a:r>
            <a:rPr lang="bn-IN" dirty="0"/>
            <a:t> প্রোটন</a:t>
          </a:r>
        </a:p>
        <a:p>
          <a:r>
            <a:rPr lang="bn-IN" dirty="0"/>
            <a:t>(+)  </a:t>
          </a:r>
          <a:endParaRPr lang="en-US" dirty="0"/>
        </a:p>
      </dgm:t>
    </dgm:pt>
    <dgm:pt modelId="{79AFA88E-2432-4236-A9AB-E0B9E8E5FE2E}" type="parTrans" cxnId="{7F2789A0-B589-4C5E-BDFF-079322D5906A}">
      <dgm:prSet/>
      <dgm:spPr/>
      <dgm:t>
        <a:bodyPr/>
        <a:lstStyle/>
        <a:p>
          <a:endParaRPr lang="en-US"/>
        </a:p>
      </dgm:t>
    </dgm:pt>
    <dgm:pt modelId="{1851FD8E-091C-43B6-8505-7CA4CA96213F}" type="sibTrans" cxnId="{7F2789A0-B589-4C5E-BDFF-079322D5906A}">
      <dgm:prSet/>
      <dgm:spPr/>
      <dgm:t>
        <a:bodyPr/>
        <a:lstStyle/>
        <a:p>
          <a:endParaRPr lang="en-US"/>
        </a:p>
      </dgm:t>
    </dgm:pt>
    <dgm:pt modelId="{5C2947EA-7F1E-494E-9ACC-9160E945BF74}" type="pres">
      <dgm:prSet presAssocID="{7B3D8B45-7A27-4A1F-ABDF-18EF61CAA2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48EF73-B20D-48A2-963B-D4EBDE9D1D4B}" type="pres">
      <dgm:prSet presAssocID="{8FC25970-66DD-4173-AA8C-8288C052AB89}" presName="centerShape" presStyleLbl="node0" presStyleIdx="0" presStyleCnt="1" custScaleX="40701" custScaleY="49374"/>
      <dgm:spPr/>
    </dgm:pt>
    <dgm:pt modelId="{CF6513D0-6E8E-458F-AEF7-CB5C26B982C8}" type="pres">
      <dgm:prSet presAssocID="{2BF95CDD-92B8-4C81-8928-127AF4C66FAF}" presName="Name9" presStyleLbl="parChTrans1D2" presStyleIdx="0" presStyleCnt="3"/>
      <dgm:spPr/>
    </dgm:pt>
    <dgm:pt modelId="{7F540051-0680-4522-87B5-ADE09DDD3EAA}" type="pres">
      <dgm:prSet presAssocID="{2BF95CDD-92B8-4C81-8928-127AF4C66FAF}" presName="connTx" presStyleLbl="parChTrans1D2" presStyleIdx="0" presStyleCnt="3"/>
      <dgm:spPr/>
    </dgm:pt>
    <dgm:pt modelId="{F879F579-574F-46C2-8CFF-BCB07E171FAC}" type="pres">
      <dgm:prSet presAssocID="{51569610-90E9-4FB1-95B2-5810204BD0F5}" presName="node" presStyleLbl="node1" presStyleIdx="0" presStyleCnt="3" custScaleX="34920" custScaleY="53477" custRadScaleRad="98833" custRadScaleInc="3585">
        <dgm:presLayoutVars>
          <dgm:bulletEnabled val="1"/>
        </dgm:presLayoutVars>
      </dgm:prSet>
      <dgm:spPr/>
    </dgm:pt>
    <dgm:pt modelId="{0169A7A9-122F-46EC-B9E7-EBFD4E072F49}" type="pres">
      <dgm:prSet presAssocID="{582CA5F3-4FE1-4C5D-A652-DA702BDB4292}" presName="Name9" presStyleLbl="parChTrans1D2" presStyleIdx="1" presStyleCnt="3"/>
      <dgm:spPr/>
    </dgm:pt>
    <dgm:pt modelId="{40F709CA-B2E1-49FF-A191-E91C356753D3}" type="pres">
      <dgm:prSet presAssocID="{582CA5F3-4FE1-4C5D-A652-DA702BDB4292}" presName="connTx" presStyleLbl="parChTrans1D2" presStyleIdx="1" presStyleCnt="3"/>
      <dgm:spPr/>
    </dgm:pt>
    <dgm:pt modelId="{2A2F4883-0B17-45CA-B6A1-3635B6D4F40F}" type="pres">
      <dgm:prSet presAssocID="{C619D932-1EA7-49B1-8359-22DA686871F1}" presName="node" presStyleLbl="node1" presStyleIdx="1" presStyleCnt="3" custScaleX="43812" custScaleY="32846">
        <dgm:presLayoutVars>
          <dgm:bulletEnabled val="1"/>
        </dgm:presLayoutVars>
      </dgm:prSet>
      <dgm:spPr/>
    </dgm:pt>
    <dgm:pt modelId="{D532AC02-AA8A-4375-87DA-76B7C92C6D6C}" type="pres">
      <dgm:prSet presAssocID="{79AFA88E-2432-4236-A9AB-E0B9E8E5FE2E}" presName="Name9" presStyleLbl="parChTrans1D2" presStyleIdx="2" presStyleCnt="3"/>
      <dgm:spPr/>
    </dgm:pt>
    <dgm:pt modelId="{F1222D76-6393-4238-82E7-932EA38E1DCB}" type="pres">
      <dgm:prSet presAssocID="{79AFA88E-2432-4236-A9AB-E0B9E8E5FE2E}" presName="connTx" presStyleLbl="parChTrans1D2" presStyleIdx="2" presStyleCnt="3"/>
      <dgm:spPr/>
    </dgm:pt>
    <dgm:pt modelId="{766BA3E5-8307-4831-9A28-84D3C1D2C174}" type="pres">
      <dgm:prSet presAssocID="{3EEAC843-B48F-46F3-85AF-1073601B44F6}" presName="node" presStyleLbl="node1" presStyleIdx="2" presStyleCnt="3" custScaleX="36345" custScaleY="29905">
        <dgm:presLayoutVars>
          <dgm:bulletEnabled val="1"/>
        </dgm:presLayoutVars>
      </dgm:prSet>
      <dgm:spPr/>
    </dgm:pt>
  </dgm:ptLst>
  <dgm:cxnLst>
    <dgm:cxn modelId="{438F9611-BB4D-43D3-A398-42442FDDF8F8}" type="presOf" srcId="{582CA5F3-4FE1-4C5D-A652-DA702BDB4292}" destId="{40F709CA-B2E1-49FF-A191-E91C356753D3}" srcOrd="1" destOrd="0" presId="urn:microsoft.com/office/officeart/2005/8/layout/radial1"/>
    <dgm:cxn modelId="{DB82C811-4F38-41C1-9980-E24000784691}" type="presOf" srcId="{2BF95CDD-92B8-4C81-8928-127AF4C66FAF}" destId="{CF6513D0-6E8E-458F-AEF7-CB5C26B982C8}" srcOrd="0" destOrd="0" presId="urn:microsoft.com/office/officeart/2005/8/layout/radial1"/>
    <dgm:cxn modelId="{F063611C-4C59-4DCB-9236-3C99D9ACA700}" type="presOf" srcId="{C619D932-1EA7-49B1-8359-22DA686871F1}" destId="{2A2F4883-0B17-45CA-B6A1-3635B6D4F40F}" srcOrd="0" destOrd="0" presId="urn:microsoft.com/office/officeart/2005/8/layout/radial1"/>
    <dgm:cxn modelId="{5C0A681E-85AD-4766-A3F4-110C3745BCC2}" srcId="{8FC25970-66DD-4173-AA8C-8288C052AB89}" destId="{C619D932-1EA7-49B1-8359-22DA686871F1}" srcOrd="1" destOrd="0" parTransId="{582CA5F3-4FE1-4C5D-A652-DA702BDB4292}" sibTransId="{7B69C26A-7EB5-4282-87CA-0E89D31B7EDA}"/>
    <dgm:cxn modelId="{C18C2971-5701-4907-9B5F-6B372D17C403}" srcId="{8FC25970-66DD-4173-AA8C-8288C052AB89}" destId="{51569610-90E9-4FB1-95B2-5810204BD0F5}" srcOrd="0" destOrd="0" parTransId="{2BF95CDD-92B8-4C81-8928-127AF4C66FAF}" sibTransId="{13D20FE7-5524-4752-8CBD-FB0E50506483}"/>
    <dgm:cxn modelId="{70D81C7D-5FA0-4748-B667-1F0B848E51E1}" type="presOf" srcId="{79AFA88E-2432-4236-A9AB-E0B9E8E5FE2E}" destId="{F1222D76-6393-4238-82E7-932EA38E1DCB}" srcOrd="1" destOrd="0" presId="urn:microsoft.com/office/officeart/2005/8/layout/radial1"/>
    <dgm:cxn modelId="{7F2789A0-B589-4C5E-BDFF-079322D5906A}" srcId="{8FC25970-66DD-4173-AA8C-8288C052AB89}" destId="{3EEAC843-B48F-46F3-85AF-1073601B44F6}" srcOrd="2" destOrd="0" parTransId="{79AFA88E-2432-4236-A9AB-E0B9E8E5FE2E}" sibTransId="{1851FD8E-091C-43B6-8505-7CA4CA96213F}"/>
    <dgm:cxn modelId="{C93ED1B5-4C1A-442E-AD57-E2353514A609}" type="presOf" srcId="{7B3D8B45-7A27-4A1F-ABDF-18EF61CAA23D}" destId="{5C2947EA-7F1E-494E-9ACC-9160E945BF74}" srcOrd="0" destOrd="0" presId="urn:microsoft.com/office/officeart/2005/8/layout/radial1"/>
    <dgm:cxn modelId="{76C088B7-9CEC-4D90-8C88-B14A508C9405}" type="presOf" srcId="{3EEAC843-B48F-46F3-85AF-1073601B44F6}" destId="{766BA3E5-8307-4831-9A28-84D3C1D2C174}" srcOrd="0" destOrd="0" presId="urn:microsoft.com/office/officeart/2005/8/layout/radial1"/>
    <dgm:cxn modelId="{BB8029BD-0289-4ABD-A1CC-F96B0B8C255B}" type="presOf" srcId="{79AFA88E-2432-4236-A9AB-E0B9E8E5FE2E}" destId="{D532AC02-AA8A-4375-87DA-76B7C92C6D6C}" srcOrd="0" destOrd="0" presId="urn:microsoft.com/office/officeart/2005/8/layout/radial1"/>
    <dgm:cxn modelId="{5CBF3CC1-3A17-4DB4-9836-F082B8E16673}" type="presOf" srcId="{51569610-90E9-4FB1-95B2-5810204BD0F5}" destId="{F879F579-574F-46C2-8CFF-BCB07E171FAC}" srcOrd="0" destOrd="0" presId="urn:microsoft.com/office/officeart/2005/8/layout/radial1"/>
    <dgm:cxn modelId="{854C9DC1-B052-4DC2-AE29-3C9C59EDEB64}" type="presOf" srcId="{582CA5F3-4FE1-4C5D-A652-DA702BDB4292}" destId="{0169A7A9-122F-46EC-B9E7-EBFD4E072F49}" srcOrd="0" destOrd="0" presId="urn:microsoft.com/office/officeart/2005/8/layout/radial1"/>
    <dgm:cxn modelId="{479922D4-D900-4282-8C13-89F94139F240}" type="presOf" srcId="{2BF95CDD-92B8-4C81-8928-127AF4C66FAF}" destId="{7F540051-0680-4522-87B5-ADE09DDD3EAA}" srcOrd="1" destOrd="0" presId="urn:microsoft.com/office/officeart/2005/8/layout/radial1"/>
    <dgm:cxn modelId="{2CDDEADB-51CA-4482-82F5-5ECE0A482F96}" srcId="{7B3D8B45-7A27-4A1F-ABDF-18EF61CAA23D}" destId="{8FC25970-66DD-4173-AA8C-8288C052AB89}" srcOrd="0" destOrd="0" parTransId="{A332FDB8-3BD5-458A-94A3-45C7FC75775E}" sibTransId="{93416C09-9264-4F46-88CA-9774A54DB1E0}"/>
    <dgm:cxn modelId="{F24CB3FD-873E-4D76-90D1-BE8A4397DAC7}" type="presOf" srcId="{8FC25970-66DD-4173-AA8C-8288C052AB89}" destId="{6948EF73-B20D-48A2-963B-D4EBDE9D1D4B}" srcOrd="0" destOrd="0" presId="urn:microsoft.com/office/officeart/2005/8/layout/radial1"/>
    <dgm:cxn modelId="{D416FCFD-B330-4B4B-8761-E61CC0FADC8B}" type="presParOf" srcId="{5C2947EA-7F1E-494E-9ACC-9160E945BF74}" destId="{6948EF73-B20D-48A2-963B-D4EBDE9D1D4B}" srcOrd="0" destOrd="0" presId="urn:microsoft.com/office/officeart/2005/8/layout/radial1"/>
    <dgm:cxn modelId="{F67D8B83-EB6E-4FB8-AC37-05663FE915AD}" type="presParOf" srcId="{5C2947EA-7F1E-494E-9ACC-9160E945BF74}" destId="{CF6513D0-6E8E-458F-AEF7-CB5C26B982C8}" srcOrd="1" destOrd="0" presId="urn:microsoft.com/office/officeart/2005/8/layout/radial1"/>
    <dgm:cxn modelId="{6184D6CB-ED21-4785-B10F-BB0D374AB102}" type="presParOf" srcId="{CF6513D0-6E8E-458F-AEF7-CB5C26B982C8}" destId="{7F540051-0680-4522-87B5-ADE09DDD3EAA}" srcOrd="0" destOrd="0" presId="urn:microsoft.com/office/officeart/2005/8/layout/radial1"/>
    <dgm:cxn modelId="{A6E5E7A7-854E-4FD6-B640-3E5C7C13C2E5}" type="presParOf" srcId="{5C2947EA-7F1E-494E-9ACC-9160E945BF74}" destId="{F879F579-574F-46C2-8CFF-BCB07E171FAC}" srcOrd="2" destOrd="0" presId="urn:microsoft.com/office/officeart/2005/8/layout/radial1"/>
    <dgm:cxn modelId="{37A78176-EA95-4358-BBDE-1D89A9A138BE}" type="presParOf" srcId="{5C2947EA-7F1E-494E-9ACC-9160E945BF74}" destId="{0169A7A9-122F-46EC-B9E7-EBFD4E072F49}" srcOrd="3" destOrd="0" presId="urn:microsoft.com/office/officeart/2005/8/layout/radial1"/>
    <dgm:cxn modelId="{913DABC8-A63D-49A0-B8DB-D2B5BCBEE15D}" type="presParOf" srcId="{0169A7A9-122F-46EC-B9E7-EBFD4E072F49}" destId="{40F709CA-B2E1-49FF-A191-E91C356753D3}" srcOrd="0" destOrd="0" presId="urn:microsoft.com/office/officeart/2005/8/layout/radial1"/>
    <dgm:cxn modelId="{B8DFD373-8FDA-4437-94A0-62249F220F7D}" type="presParOf" srcId="{5C2947EA-7F1E-494E-9ACC-9160E945BF74}" destId="{2A2F4883-0B17-45CA-B6A1-3635B6D4F40F}" srcOrd="4" destOrd="0" presId="urn:microsoft.com/office/officeart/2005/8/layout/radial1"/>
    <dgm:cxn modelId="{F6C6B744-E297-448E-94A3-E9248422093C}" type="presParOf" srcId="{5C2947EA-7F1E-494E-9ACC-9160E945BF74}" destId="{D532AC02-AA8A-4375-87DA-76B7C92C6D6C}" srcOrd="5" destOrd="0" presId="urn:microsoft.com/office/officeart/2005/8/layout/radial1"/>
    <dgm:cxn modelId="{88BD7E57-ADD5-49CE-A118-65287C0B5AE9}" type="presParOf" srcId="{D532AC02-AA8A-4375-87DA-76B7C92C6D6C}" destId="{F1222D76-6393-4238-82E7-932EA38E1DCB}" srcOrd="0" destOrd="0" presId="urn:microsoft.com/office/officeart/2005/8/layout/radial1"/>
    <dgm:cxn modelId="{011BB3F9-BC6E-45B6-8EFC-5FF03E484FD8}" type="presParOf" srcId="{5C2947EA-7F1E-494E-9ACC-9160E945BF74}" destId="{766BA3E5-8307-4831-9A28-84D3C1D2C17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8EF73-B20D-48A2-963B-D4EBDE9D1D4B}">
      <dsp:nvSpPr>
        <dsp:cNvPr id="0" name=""/>
        <dsp:cNvSpPr/>
      </dsp:nvSpPr>
      <dsp:spPr>
        <a:xfrm>
          <a:off x="2328912" y="2230696"/>
          <a:ext cx="561195" cy="680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700" kern="1200" dirty="0"/>
            <a:t>নিউক্লিয়াস </a:t>
          </a:r>
          <a:endParaRPr lang="en-US" sz="700" kern="1200" dirty="0"/>
        </a:p>
      </dsp:txBody>
      <dsp:txXfrm>
        <a:off x="2411097" y="2330394"/>
        <a:ext cx="396825" cy="481385"/>
      </dsp:txXfrm>
    </dsp:sp>
    <dsp:sp modelId="{CF6513D0-6E8E-458F-AEF7-CB5C26B982C8}">
      <dsp:nvSpPr>
        <dsp:cNvPr id="0" name=""/>
        <dsp:cNvSpPr/>
      </dsp:nvSpPr>
      <dsp:spPr>
        <a:xfrm rot="16329060">
          <a:off x="2109229" y="1674819"/>
          <a:ext cx="1066120" cy="47090"/>
        </a:xfrm>
        <a:custGeom>
          <a:avLst/>
          <a:gdLst/>
          <a:ahLst/>
          <a:cxnLst/>
          <a:rect l="0" t="0" r="0" b="0"/>
          <a:pathLst>
            <a:path>
              <a:moveTo>
                <a:pt x="0" y="23545"/>
              </a:moveTo>
              <a:lnTo>
                <a:pt x="1066120" y="235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15636" y="1671711"/>
        <a:ext cx="53306" cy="53306"/>
      </dsp:txXfrm>
    </dsp:sp>
    <dsp:sp modelId="{F879F579-574F-46C2-8CFF-BCB07E171FAC}">
      <dsp:nvSpPr>
        <dsp:cNvPr id="0" name=""/>
        <dsp:cNvSpPr/>
      </dsp:nvSpPr>
      <dsp:spPr>
        <a:xfrm>
          <a:off x="2435378" y="428933"/>
          <a:ext cx="481485" cy="7373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700" kern="1200" dirty="0"/>
            <a:t>ইলেকট্রন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700" kern="1200" dirty="0"/>
            <a:t>(-)</a:t>
          </a:r>
          <a:endParaRPr lang="en-US" sz="700" kern="1200" dirty="0"/>
        </a:p>
      </dsp:txBody>
      <dsp:txXfrm>
        <a:off x="2505890" y="536916"/>
        <a:ext cx="340461" cy="521388"/>
      </dsp:txXfrm>
    </dsp:sp>
    <dsp:sp modelId="{0169A7A9-122F-46EC-B9E7-EBFD4E072F49}">
      <dsp:nvSpPr>
        <dsp:cNvPr id="0" name=""/>
        <dsp:cNvSpPr/>
      </dsp:nvSpPr>
      <dsp:spPr>
        <a:xfrm rot="1800000">
          <a:off x="2780697" y="3000520"/>
          <a:ext cx="1226791" cy="47090"/>
        </a:xfrm>
        <a:custGeom>
          <a:avLst/>
          <a:gdLst/>
          <a:ahLst/>
          <a:cxnLst/>
          <a:rect l="0" t="0" r="0" b="0"/>
          <a:pathLst>
            <a:path>
              <a:moveTo>
                <a:pt x="0" y="23545"/>
              </a:moveTo>
              <a:lnTo>
                <a:pt x="1226791" y="235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63423" y="2993395"/>
        <a:ext cx="61339" cy="61339"/>
      </dsp:txXfrm>
    </dsp:sp>
    <dsp:sp modelId="{2A2F4883-0B17-45CA-B6A1-3635B6D4F40F}">
      <dsp:nvSpPr>
        <dsp:cNvPr id="0" name=""/>
        <dsp:cNvSpPr/>
      </dsp:nvSpPr>
      <dsp:spPr>
        <a:xfrm>
          <a:off x="3862571" y="3242483"/>
          <a:ext cx="604091" cy="4528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700" kern="1200" dirty="0"/>
            <a:t>নিউট্রন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700" kern="1200" dirty="0"/>
            <a:t>(০)  </a:t>
          </a:r>
          <a:endParaRPr lang="en-US" sz="700" kern="1200" dirty="0"/>
        </a:p>
      </dsp:txBody>
      <dsp:txXfrm>
        <a:off x="3951038" y="3308807"/>
        <a:ext cx="427157" cy="320241"/>
      </dsp:txXfrm>
    </dsp:sp>
    <dsp:sp modelId="{D532AC02-AA8A-4375-87DA-76B7C92C6D6C}">
      <dsp:nvSpPr>
        <dsp:cNvPr id="0" name=""/>
        <dsp:cNvSpPr/>
      </dsp:nvSpPr>
      <dsp:spPr>
        <a:xfrm rot="9000000">
          <a:off x="1174690" y="3010392"/>
          <a:ext cx="1266279" cy="47090"/>
        </a:xfrm>
        <a:custGeom>
          <a:avLst/>
          <a:gdLst/>
          <a:ahLst/>
          <a:cxnLst/>
          <a:rect l="0" t="0" r="0" b="0"/>
          <a:pathLst>
            <a:path>
              <a:moveTo>
                <a:pt x="0" y="23545"/>
              </a:moveTo>
              <a:lnTo>
                <a:pt x="1266279" y="235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776172" y="3002280"/>
        <a:ext cx="63313" cy="63313"/>
      </dsp:txXfrm>
    </dsp:sp>
    <dsp:sp modelId="{766BA3E5-8307-4831-9A28-84D3C1D2C174}">
      <dsp:nvSpPr>
        <dsp:cNvPr id="0" name=""/>
        <dsp:cNvSpPr/>
      </dsp:nvSpPr>
      <dsp:spPr>
        <a:xfrm>
          <a:off x="803837" y="3262758"/>
          <a:ext cx="501134" cy="4123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700" kern="1200" dirty="0"/>
            <a:t> প্রোটন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700" kern="1200" dirty="0"/>
            <a:t>(+)  </a:t>
          </a:r>
          <a:endParaRPr lang="en-US" sz="700" kern="1200" dirty="0"/>
        </a:p>
      </dsp:txBody>
      <dsp:txXfrm>
        <a:off x="877226" y="3323143"/>
        <a:ext cx="354356" cy="291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A6874-F34C-4CE7-A5BD-C45B14D08819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D2957-5061-403A-A896-58844F1A1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957-5061-403A-A896-58844F1A1D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32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868B-0C17-47EE-BB84-D07F862CE88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7DE7-CED5-406E-AC43-C72B53A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4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868B-0C17-47EE-BB84-D07F862CE88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7DE7-CED5-406E-AC43-C72B53A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868B-0C17-47EE-BB84-D07F862CE88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7DE7-CED5-406E-AC43-C72B53A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7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868B-0C17-47EE-BB84-D07F862CE88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7DE7-CED5-406E-AC43-C72B53A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2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868B-0C17-47EE-BB84-D07F862CE88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7DE7-CED5-406E-AC43-C72B53A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3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868B-0C17-47EE-BB84-D07F862CE88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7DE7-CED5-406E-AC43-C72B53A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0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868B-0C17-47EE-BB84-D07F862CE88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7DE7-CED5-406E-AC43-C72B53A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6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868B-0C17-47EE-BB84-D07F862CE88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7DE7-CED5-406E-AC43-C72B53A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5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868B-0C17-47EE-BB84-D07F862CE88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7DE7-CED5-406E-AC43-C72B53A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0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868B-0C17-47EE-BB84-D07F862CE88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7DE7-CED5-406E-AC43-C72B53A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868B-0C17-47EE-BB84-D07F862CE88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7DE7-CED5-406E-AC43-C72B53A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6868B-0C17-47EE-BB84-D07F862CE88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B7DE7-CED5-406E-AC43-C72B53A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jpeg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0.jpeg" /><Relationship Id="rId5" Type="http://schemas.openxmlformats.org/officeDocument/2006/relationships/image" Target="../media/image9.jpeg" /><Relationship Id="rId4" Type="http://schemas.openxmlformats.org/officeDocument/2006/relationships/image" Target="../media/image8.jpeg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800" y="365125"/>
            <a:ext cx="4470400" cy="714375"/>
          </a:xfrm>
        </p:spPr>
        <p:txBody>
          <a:bodyPr/>
          <a:lstStyle/>
          <a:p>
            <a:r>
              <a:rPr lang="bn-IN" dirty="0"/>
              <a:t>             </a:t>
            </a:r>
            <a:r>
              <a:rPr lang="bn-IN" sz="1600" dirty="0"/>
              <a:t>সবাইকে শুভেচ্ছা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8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061" y="722717"/>
            <a:ext cx="2256208" cy="20458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11600" y="5410537"/>
            <a:ext cx="1502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রাদারফোর্ডের পরীক্ষা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896100" y="14831"/>
            <a:ext cx="2010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এখানের চিত্রে কী দেখা যাচ্ছে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23901" y="388620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বেশির ভাগ তীর পাত্র টি ভেদ করে </a:t>
            </a:r>
          </a:p>
          <a:p>
            <a:r>
              <a:rPr lang="bn-IN" sz="1600" dirty="0"/>
              <a:t>চলে যাচ্ছে। শুধু একটি তীর ঘুরে চলে এসেছে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81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9869" y="177422"/>
            <a:ext cx="625067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1600" dirty="0"/>
              <a:t>একক কাজ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82389" y="1746913"/>
            <a:ext cx="3915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পরমাণুর মাঝখানে কী থাকে? </a:t>
            </a:r>
          </a:p>
          <a:p>
            <a:r>
              <a:rPr lang="bn-IN" sz="1600" dirty="0"/>
              <a:t>নিউক্লিয়াসের চার পাশে কী ঘোরে? </a:t>
            </a:r>
            <a:r>
              <a:rPr lang="bn-BD" sz="1600" dirty="0"/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6300" y="3302000"/>
            <a:ext cx="2356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নিউক্লিয়াসের মাঝে কী কী থাকে?</a:t>
            </a:r>
          </a:p>
          <a:p>
            <a:r>
              <a:rPr lang="bn-IN" sz="1600" dirty="0"/>
              <a:t>পরমাণুর অধিকাংশ স্থান কেমন?   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8534400" y="685253"/>
            <a:ext cx="1168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সময়ঃ ৩ মিনিট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019869" y="5183209"/>
            <a:ext cx="2888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সবাই খাতা বের করে প্রশ্ন ৪ টির উত্তর লিখ?</a:t>
            </a:r>
          </a:p>
          <a:p>
            <a:r>
              <a:rPr lang="bn-IN" sz="1600" dirty="0"/>
              <a:t>এক কথায়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675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09975"/>
          </a:xfrm>
        </p:spPr>
        <p:txBody>
          <a:bodyPr>
            <a:normAutofit/>
          </a:bodyPr>
          <a:lstStyle/>
          <a:p>
            <a:r>
              <a:rPr lang="bn-IN" sz="1600" dirty="0"/>
              <a:t>*</a:t>
            </a:r>
            <a:r>
              <a:rPr lang="bn-IN" sz="1800" dirty="0"/>
              <a:t>উত্তর </a:t>
            </a:r>
            <a:br>
              <a:rPr lang="bn-IN" sz="1800" dirty="0"/>
            </a:br>
            <a:r>
              <a:rPr lang="bn-IN" sz="1800" dirty="0"/>
              <a:t>*নিউক্লিয়াস</a:t>
            </a:r>
            <a:br>
              <a:rPr lang="bn-IN" sz="1800" dirty="0"/>
            </a:br>
            <a:r>
              <a:rPr lang="bn-IN" sz="1800" dirty="0"/>
              <a:t>*ইলেকট্রন </a:t>
            </a:r>
            <a:br>
              <a:rPr lang="bn-IN" sz="1800" dirty="0"/>
            </a:br>
            <a:r>
              <a:rPr lang="bn-IN" sz="1800" dirty="0"/>
              <a:t>*প্রোটন ও নিউট্রন </a:t>
            </a:r>
            <a:br>
              <a:rPr lang="bn-IN" sz="1800" dirty="0"/>
            </a:br>
            <a:r>
              <a:rPr lang="bn-IN" sz="1800" dirty="0"/>
              <a:t>*ফাঁকা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933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1571" y="3261816"/>
            <a:ext cx="9403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dirty="0"/>
          </a:p>
          <a:p>
            <a:r>
              <a:rPr lang="en-US" sz="1600" dirty="0" err="1"/>
              <a:t>প্রোটন</a:t>
            </a:r>
            <a:r>
              <a:rPr lang="bn-BD" sz="1600" dirty="0"/>
              <a:t> </a:t>
            </a:r>
            <a:r>
              <a:rPr lang="en-US" sz="1600" dirty="0" err="1"/>
              <a:t>সংখ্যা</a:t>
            </a:r>
            <a:r>
              <a:rPr lang="bn-BD" sz="1600" dirty="0"/>
              <a:t>ঃ </a:t>
            </a:r>
            <a:r>
              <a:rPr lang="en-US" sz="1600" dirty="0" err="1"/>
              <a:t>পরমানুর</a:t>
            </a:r>
            <a:r>
              <a:rPr lang="en-US" sz="1600" dirty="0"/>
              <a:t> </a:t>
            </a:r>
            <a:r>
              <a:rPr lang="en-US" sz="1600" dirty="0" err="1"/>
              <a:t>পারমানুবিক</a:t>
            </a:r>
            <a:r>
              <a:rPr lang="en-US" sz="1600" dirty="0"/>
              <a:t> </a:t>
            </a:r>
            <a:r>
              <a:rPr lang="en-US" sz="1600" dirty="0" err="1"/>
              <a:t>সংখ্যা</a:t>
            </a:r>
            <a:r>
              <a:rPr lang="en-US" sz="1600" dirty="0"/>
              <a:t> </a:t>
            </a:r>
            <a:r>
              <a:rPr lang="en-US" sz="1600" dirty="0" err="1"/>
              <a:t>কে</a:t>
            </a:r>
            <a:r>
              <a:rPr lang="en-US" sz="1600" dirty="0"/>
              <a:t> </a:t>
            </a:r>
            <a:r>
              <a:rPr lang="en-US" sz="1600" dirty="0" err="1"/>
              <a:t>প্রোটন</a:t>
            </a:r>
            <a:r>
              <a:rPr lang="bn-BD" sz="1600" dirty="0"/>
              <a:t> </a:t>
            </a:r>
            <a:r>
              <a:rPr lang="en-US" sz="1600" dirty="0" err="1"/>
              <a:t>সংখ্যা</a:t>
            </a:r>
            <a:r>
              <a:rPr lang="en-US" sz="1600" dirty="0"/>
              <a:t> </a:t>
            </a:r>
            <a:r>
              <a:rPr lang="en-US" sz="1600" dirty="0" err="1"/>
              <a:t>বলে</a:t>
            </a:r>
            <a:r>
              <a:rPr lang="en-US" sz="1600" dirty="0"/>
              <a:t> 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1571" y="4862254"/>
            <a:ext cx="9662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dirty="0"/>
          </a:p>
          <a:p>
            <a:r>
              <a:rPr lang="bn-IN" sz="1600" dirty="0"/>
              <a:t>ইলেকট্রন</a:t>
            </a:r>
            <a:r>
              <a:rPr lang="bn-BD" sz="1600" dirty="0"/>
              <a:t> সংখ্যাঃ পরমানুর প্রোটন সংখ্যা যতো তার </a:t>
            </a:r>
            <a:r>
              <a:rPr lang="bn-IN" sz="1600" dirty="0"/>
              <a:t>ইলেকট্রন</a:t>
            </a:r>
            <a:r>
              <a:rPr lang="bn-BD" sz="1600" dirty="0"/>
              <a:t> সংখ্যা ততো  ।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822" y="255124"/>
            <a:ext cx="1300316" cy="14212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963" y="359899"/>
            <a:ext cx="1713936" cy="165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0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2" y="2132168"/>
            <a:ext cx="10496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প্রতিটি পরমাণুর নির্দিষ্ট ভর থাকে। আর এই ভর থেকে প্রোটন সংখ্যাকে বাদ দিলে নিউট্রন সংখ্যা </a:t>
            </a:r>
          </a:p>
          <a:p>
            <a:r>
              <a:rPr lang="bn-IN" sz="1600" dirty="0"/>
              <a:t>পাওয়া যায়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432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60245577"/>
              </p:ext>
            </p:extLst>
          </p:nvPr>
        </p:nvGraphicFramePr>
        <p:xfrm>
          <a:off x="3302000" y="800100"/>
          <a:ext cx="527050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59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48EF73-B20D-48A2-963B-D4EBDE9D1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6948EF73-B20D-48A2-963B-D4EBDE9D1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6948EF73-B20D-48A2-963B-D4EBDE9D1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6513D0-6E8E-458F-AEF7-CB5C26B98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CF6513D0-6E8E-458F-AEF7-CB5C26B98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CF6513D0-6E8E-458F-AEF7-CB5C26B98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79F579-574F-46C2-8CFF-BCB07E171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F879F579-574F-46C2-8CFF-BCB07E171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F879F579-574F-46C2-8CFF-BCB07E171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69A7A9-122F-46EC-B9E7-EBFD4E072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0169A7A9-122F-46EC-B9E7-EBFD4E072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0169A7A9-122F-46EC-B9E7-EBFD4E072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2F4883-0B17-45CA-B6A1-3635B6D4F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2A2F4883-0B17-45CA-B6A1-3635B6D4F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2A2F4883-0B17-45CA-B6A1-3635B6D4F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2AC02-AA8A-4375-87DA-76B7C92C6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D532AC02-AA8A-4375-87DA-76B7C92C6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D532AC02-AA8A-4375-87DA-76B7C92C6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6BA3E5-8307-4831-9A28-84D3C1D2C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766BA3E5-8307-4831-9A28-84D3C1D2C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766BA3E5-8307-4831-9A28-84D3C1D2C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4108" y="5339834"/>
            <a:ext cx="116278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1600" dirty="0"/>
              <a:t>উপরের চিত্রের পরমাণুতে কয়টি ইলেকট্রন ও প্রোটন রয়েছে জোড়ায় জোড়ায় আলোচনা করে লিখ? </a:t>
            </a:r>
            <a:r>
              <a:rPr lang="bn-BD" sz="1600" dirty="0"/>
              <a:t> 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643952" y="1201003"/>
            <a:ext cx="4285242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600" dirty="0"/>
              <a:t>জোড়ায় কাজ</a:t>
            </a: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4927600" y="2578100"/>
            <a:ext cx="2743200" cy="2743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20784" y="3022600"/>
            <a:ext cx="1981716" cy="18541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30900" y="34798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59500" y="3708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V="1">
            <a:off x="5930900" y="3473846"/>
            <a:ext cx="247885" cy="2091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V="1">
            <a:off x="7114822" y="4045287"/>
            <a:ext cx="247885" cy="2091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V="1">
            <a:off x="5324123" y="3928068"/>
            <a:ext cx="247885" cy="2091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V="1">
            <a:off x="6378054" y="2969251"/>
            <a:ext cx="247885" cy="2091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V="1">
            <a:off x="6178785" y="4759523"/>
            <a:ext cx="247885" cy="2091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flipV="1">
            <a:off x="6982177" y="3414116"/>
            <a:ext cx="247885" cy="2091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V="1">
            <a:off x="6734292" y="4667645"/>
            <a:ext cx="247885" cy="2091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V="1">
            <a:off x="5538688" y="4520107"/>
            <a:ext cx="247885" cy="2091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flipV="1">
            <a:off x="5662630" y="3204963"/>
            <a:ext cx="247885" cy="2091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flipV="1">
            <a:off x="6587773" y="4102040"/>
            <a:ext cx="247885" cy="2091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flipV="1">
            <a:off x="5067816" y="3000116"/>
            <a:ext cx="252968" cy="2529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94291" y="1201003"/>
            <a:ext cx="1296657" cy="1377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নিউক্লিয়াস 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7" idx="2"/>
          </p:cNvCxnSpPr>
          <p:nvPr/>
        </p:nvCxnSpPr>
        <p:spPr>
          <a:xfrm>
            <a:off x="3437291" y="2326776"/>
            <a:ext cx="2722209" cy="1610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500" y="1168400"/>
            <a:ext cx="36247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উত্তর</a:t>
            </a:r>
          </a:p>
          <a:p>
            <a:r>
              <a:rPr lang="bn-IN" sz="1600" dirty="0"/>
              <a:t>ইলেকট্রন ১১ টি প্রোটনও ১১ টি</a:t>
            </a:r>
          </a:p>
          <a:p>
            <a:r>
              <a:rPr lang="bn-IN" sz="1600" dirty="0"/>
              <a:t>কারন একটি পরমাণুতে ইলেকট্রন ও প্রোটন সমান থাকে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2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87600" y="304800"/>
            <a:ext cx="6096000" cy="6045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333750" y="1250950"/>
            <a:ext cx="4203700" cy="4203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013200" y="1930400"/>
            <a:ext cx="2755900" cy="279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84750" y="30861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734300" y="1504950"/>
            <a:ext cx="57150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26300" y="3651250"/>
            <a:ext cx="508000" cy="5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67150" y="2647950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00325" y="1622425"/>
            <a:ext cx="393700" cy="336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05300" y="4121150"/>
            <a:ext cx="279400" cy="298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20050" y="545813"/>
            <a:ext cx="2098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ভিডিওতে কি হচ্ছে লক্ষ্য করো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665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198 -0.21667 C -0.07409 -0.21667 0.03802 -0.02153 0.03802 0.21945 C 0.03802 0.45995 -0.07409 0.65556 -0.21198 0.65556 C -0.35013 0.65556 -0.46198 0.45995 -0.46198 0.21945 C -0.46198 -0.02153 -0.35013 -0.21667 -0.21198 -0.21667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61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71 -0.38703 C -0.07265 -0.38703 0.00469 -0.25 0.00469 -0.08055 C 0.00469 0.08843 -0.07265 0.22593 -0.16771 0.22593 C -0.26302 0.22593 -0.3401 0.08843 -0.3401 -0.08055 C -0.3401 -0.25 -0.26302 -0.38703 -0.16771 -0.38703 Z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64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59 -0.13658 C 0.17174 -0.13658 0.22317 -0.04561 0.22317 0.06713 C 0.22317 0.17916 0.17174 0.27083 0.10859 0.27083 C 0.04518 0.27083 -0.00599 0.17916 -0.00599 0.06713 C -0.00599 -0.04561 0.04518 -0.13658 0.10859 -0.13658 Z " pathEditMode="relative" rAng="0" ptsTypes="AAAAA">
                                      <p:cBhvr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37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4 -0.21667 C 0.35208 -0.21667 0.4625 -0.01782 0.4625 0.22778 C 0.4625 0.47269 0.35208 0.67222 0.2164 0.67222 C 0.08034 0.67222 -0.02969 0.47269 -0.02969 0.22778 C -0.02969 -0.01782 0.08034 -0.21667 0.2164 -0.21667 Z " pathEditMode="relative" rAng="0" ptsTypes="AAAAA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6 -0.34121 C 0.13945 -0.34121 0.1888 -0.25024 0.1888 -0.1375 C 0.1888 -0.02524 0.13945 0.0662 0.07916 0.0662 C 0.01835 0.0662 -0.03047 -0.02524 -0.03047 -0.1375 C -0.03047 -0.25024 0.01835 -0.34121 0.07916 -0.34121 Z " pathEditMode="relative" rAng="0" ptsTypes="AAAAA">
                                      <p:cBhvr>
                                        <p:cTn id="2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37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5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0" y="152400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দলীয় কাজ 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358899" y="1357111"/>
            <a:ext cx="7975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পরমাণুর গঠনকে কোন জগতের বা মডেলের সাথে তুলনা করা যায় এবং কেন ব্যাখ্যা কর?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0822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100" y="138085"/>
            <a:ext cx="5308600" cy="750916"/>
          </a:xfr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 fontScale="90000"/>
          </a:bodyPr>
          <a:lstStyle/>
          <a:p>
            <a:pPr algn="ctr"/>
            <a:r>
              <a:rPr lang="bn-BD" dirty="0"/>
              <a:t> </a:t>
            </a:r>
            <a:br>
              <a:rPr lang="bn-BD" dirty="0"/>
            </a:br>
            <a:r>
              <a:rPr lang="bn-BD" dirty="0"/>
              <a:t> </a:t>
            </a:r>
            <a:r>
              <a:rPr lang="bn-BD" sz="1800" dirty="0"/>
              <a:t> পরিচিতি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4313" y="1463647"/>
            <a:ext cx="2195788" cy="2028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1600" dirty="0">
                <a:solidFill>
                  <a:srgbClr val="0070C0"/>
                </a:solidFill>
              </a:rPr>
              <a:t>  </a:t>
            </a:r>
            <a:r>
              <a:rPr lang="bn-IN" sz="1600" dirty="0"/>
              <a:t>পাঠ পরিচিতি</a:t>
            </a:r>
          </a:p>
          <a:p>
            <a:pPr marL="0" indent="0">
              <a:buNone/>
            </a:pPr>
            <a:r>
              <a:rPr lang="bn-IN" sz="1600" dirty="0"/>
              <a:t>শ্রেণিঃ ৮ম</a:t>
            </a:r>
          </a:p>
          <a:p>
            <a:pPr marL="0" indent="0">
              <a:buNone/>
            </a:pPr>
            <a:r>
              <a:rPr lang="bn-IN" sz="1600" dirty="0"/>
              <a:t>বিষয়ঃবিজ্ঞান</a:t>
            </a:r>
          </a:p>
          <a:p>
            <a:pPr marL="0" indent="0">
              <a:buNone/>
            </a:pPr>
            <a:r>
              <a:rPr lang="bn-IN" sz="1600" dirty="0"/>
              <a:t>অধ্যায়ঃ ষষ্ঠ </a:t>
            </a:r>
          </a:p>
          <a:p>
            <a:pPr marL="0" indent="0">
              <a:buNone/>
            </a:pPr>
            <a:r>
              <a:rPr lang="bn-IN" sz="1600" dirty="0"/>
              <a:t>সময়ঃ ৪৫ মিনিট</a:t>
            </a:r>
          </a:p>
          <a:p>
            <a:pPr marL="0" indent="0">
              <a:buNone/>
            </a:pPr>
            <a:r>
              <a:rPr lang="bn-IN" sz="1600" dirty="0"/>
              <a:t>তারিখঃ ৩০/০৩/২০১৯ </a:t>
            </a:r>
          </a:p>
          <a:p>
            <a:pPr marL="0" indent="0">
              <a:buNone/>
            </a:pP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14220" y="1463647"/>
            <a:ext cx="2493796" cy="2230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1600" dirty="0"/>
              <a:t>শিক্ষক পরিচিতি </a:t>
            </a:r>
          </a:p>
          <a:p>
            <a:pPr marL="0" indent="0">
              <a:buNone/>
            </a:pPr>
            <a:r>
              <a:rPr lang="bn-IN" sz="1600" dirty="0"/>
              <a:t>পঙ্কজ ভৌমিক </a:t>
            </a:r>
          </a:p>
          <a:p>
            <a:pPr marL="0" indent="0">
              <a:buNone/>
            </a:pPr>
            <a:r>
              <a:rPr lang="bn-IN" sz="1600" dirty="0"/>
              <a:t>বি,এস,সি(অনার্স), এম,এস,সি(পদার্থ) </a:t>
            </a:r>
          </a:p>
          <a:p>
            <a:pPr marL="0" indent="0">
              <a:buNone/>
            </a:pPr>
            <a:r>
              <a:rPr lang="bn-IN" sz="1600" dirty="0"/>
              <a:t>সহকারী শিক্ষক(বিজ্ঞান) </a:t>
            </a:r>
          </a:p>
          <a:p>
            <a:pPr marL="0" indent="0">
              <a:buNone/>
            </a:pPr>
            <a:r>
              <a:rPr lang="bn-IN" sz="1600" dirty="0"/>
              <a:t>বলিহার দ্বিমুখী উচ্চ বিদ্যালয় </a:t>
            </a:r>
          </a:p>
          <a:p>
            <a:pPr marL="0" indent="0">
              <a:buNone/>
            </a:pPr>
            <a:r>
              <a:rPr lang="bn-IN" sz="1600" dirty="0"/>
              <a:t>নওগাঁ সদর, নওগাঁ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2163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2700" y="203959"/>
            <a:ext cx="426284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1600" dirty="0"/>
              <a:t>মূল্যায়নঃ</a:t>
            </a:r>
            <a:r>
              <a:rPr lang="bn-BD" sz="7200" dirty="0"/>
              <a:t> 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1350749" y="1634614"/>
            <a:ext cx="1105715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dirty="0"/>
          </a:p>
          <a:p>
            <a:r>
              <a:rPr lang="bn-BD" sz="1600" dirty="0"/>
              <a:t>১। </a:t>
            </a:r>
            <a:r>
              <a:rPr lang="bn-IN" sz="1600" dirty="0"/>
              <a:t>ইলেকট্রনের চার্জ-</a:t>
            </a:r>
          </a:p>
          <a:p>
            <a:r>
              <a:rPr lang="bn-IN" sz="1600" dirty="0"/>
              <a:t>(ক)নেগেটিভ   (খ)পজেটিভ    (গ) নিরপেক্ষ</a:t>
            </a:r>
          </a:p>
          <a:p>
            <a:r>
              <a:rPr lang="bn-IN" sz="1600" dirty="0"/>
              <a:t>নিচের কোনটি সঠিক ?</a:t>
            </a:r>
          </a:p>
          <a:p>
            <a:r>
              <a:rPr lang="bn-IN" sz="1600" dirty="0"/>
              <a:t> ১.(ক)         ২.(ক)ও(খ)           ৩.(খ)ও(গ)           ৪.(ক),(খ)ও(গ)  </a:t>
            </a:r>
            <a:endParaRPr lang="bn-BD" sz="1600" dirty="0"/>
          </a:p>
          <a:p>
            <a:r>
              <a:rPr lang="bn-BD" sz="1600" dirty="0"/>
              <a:t>২। প্রোট</a:t>
            </a:r>
            <a:r>
              <a:rPr lang="bn-IN" sz="1600" dirty="0"/>
              <a:t>নের চার্জ-</a:t>
            </a:r>
          </a:p>
          <a:p>
            <a:r>
              <a:rPr lang="bn-IN" sz="1600" dirty="0"/>
              <a:t>(ক)নেগেটিভ     (খ)পজেটিভ    (গ)নিরপেক্ষ</a:t>
            </a:r>
          </a:p>
          <a:p>
            <a:r>
              <a:rPr lang="bn-IN" sz="1600" dirty="0"/>
              <a:t>  </a:t>
            </a:r>
            <a:r>
              <a:rPr lang="bn-BD" sz="1600" dirty="0"/>
              <a:t> </a:t>
            </a:r>
            <a:r>
              <a:rPr lang="bn-IN" sz="1600" dirty="0"/>
              <a:t>নিচের কোনটি সঠিক ?</a:t>
            </a:r>
          </a:p>
          <a:p>
            <a:r>
              <a:rPr lang="bn-IN" sz="1600" dirty="0"/>
              <a:t>১.(ক)         ২.(খ)               ৩.(খ)ও(গ)                 ৪.(ক),(খ)ও(গ) </a:t>
            </a:r>
          </a:p>
          <a:p>
            <a:r>
              <a:rPr lang="bn-IN" sz="4800" dirty="0"/>
              <a:t>  </a:t>
            </a:r>
            <a:endParaRPr lang="en-US" sz="4800" dirty="0"/>
          </a:p>
        </p:txBody>
      </p:sp>
      <p:sp>
        <p:nvSpPr>
          <p:cNvPr id="4" name="5-Point Star 3"/>
          <p:cNvSpPr/>
          <p:nvPr/>
        </p:nvSpPr>
        <p:spPr>
          <a:xfrm>
            <a:off x="1350749" y="2866514"/>
            <a:ext cx="317500" cy="29578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2184400" y="3780914"/>
            <a:ext cx="279400" cy="42278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7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038136"/>
            <a:ext cx="116459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600" dirty="0"/>
              <a:t>৩। কক্ষপথ কি ?</a:t>
            </a:r>
            <a:endParaRPr lang="bn-IN" sz="1600" dirty="0"/>
          </a:p>
          <a:p>
            <a:r>
              <a:rPr lang="bn-IN" sz="1600" dirty="0"/>
              <a:t>(ক)যে পথে প্রোটন ঘুরে (খ) যে পথে ইলেকট্রন ঘুরে (গ)যে পথে নিউট্রন ঘুরে</a:t>
            </a:r>
            <a:endParaRPr lang="en-US" sz="1600" dirty="0"/>
          </a:p>
          <a:p>
            <a:r>
              <a:rPr lang="bn-IN" sz="1600" dirty="0"/>
              <a:t>   ১.(ক)         ২.(খ)           ৩.(গ)           ৪.(ক)ও(খ) </a:t>
            </a:r>
            <a:endParaRPr lang="bn-BD" sz="1600" dirty="0"/>
          </a:p>
          <a:p>
            <a:endParaRPr lang="bn-IN" sz="1600" dirty="0"/>
          </a:p>
          <a:p>
            <a:r>
              <a:rPr lang="bn-IN" sz="1600" dirty="0"/>
              <a:t>৪।নিউট্রন কী চার্জ বিশিষ্ট?  </a:t>
            </a:r>
          </a:p>
          <a:p>
            <a:r>
              <a:rPr lang="bn-IN" sz="1600" dirty="0"/>
              <a:t> (ক)নেগেটিভ (খ)পজেটিভ (গ) নিরপেক্ষ </a:t>
            </a:r>
            <a:endParaRPr lang="en-US" sz="1600" dirty="0"/>
          </a:p>
          <a:p>
            <a:r>
              <a:rPr lang="bn-IN" sz="1600" dirty="0"/>
              <a:t> ১.(ক)         ২.(ক)           ৩.(গ)           ৪.(খ)ও(গ)</a:t>
            </a:r>
            <a:endParaRPr lang="bn-BD" sz="1600" dirty="0"/>
          </a:p>
          <a:p>
            <a:endParaRPr lang="en-US" dirty="0"/>
          </a:p>
        </p:txBody>
      </p:sp>
      <p:sp>
        <p:nvSpPr>
          <p:cNvPr id="3" name="5-Point Star 2"/>
          <p:cNvSpPr/>
          <p:nvPr/>
        </p:nvSpPr>
        <p:spPr>
          <a:xfrm flipV="1">
            <a:off x="1066800" y="1574800"/>
            <a:ext cx="342900" cy="355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981200" y="2451100"/>
            <a:ext cx="279400" cy="33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7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3900" y="1501254"/>
            <a:ext cx="635000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1600" dirty="0"/>
              <a:t>বাড়ির কাজঃ</a:t>
            </a:r>
          </a:p>
          <a:p>
            <a:r>
              <a:rPr lang="bn-BD" sz="1600" dirty="0"/>
              <a:t>   </a:t>
            </a:r>
            <a:r>
              <a:rPr lang="bn-IN" sz="1600" dirty="0"/>
              <a:t>                                        </a:t>
            </a:r>
            <a:r>
              <a:rPr lang="bn-BD" sz="1600" dirty="0"/>
              <a:t>প্রোটন ও ইলেকট্রনের </a:t>
            </a:r>
            <a:r>
              <a:rPr lang="bn-IN" sz="1600" dirty="0"/>
              <a:t>মধ্যে </a:t>
            </a:r>
            <a:r>
              <a:rPr lang="bn-BD" sz="1600" dirty="0"/>
              <a:t>পার্থক্য লিখ</a:t>
            </a:r>
            <a:r>
              <a:rPr lang="bn-IN" sz="1600" dirty="0"/>
              <a:t>। </a:t>
            </a:r>
            <a:r>
              <a:rPr lang="bn-BD" sz="1600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0788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5654" y="1446663"/>
            <a:ext cx="6482687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1600" dirty="0"/>
              <a:t>ধন্যবাদ</a:t>
            </a:r>
            <a:endParaRPr lang="en-US" sz="1600" dirty="0"/>
          </a:p>
        </p:txBody>
      </p:sp>
      <p:sp>
        <p:nvSpPr>
          <p:cNvPr id="3" name="Rounded Rectangle 2"/>
          <p:cNvSpPr/>
          <p:nvPr/>
        </p:nvSpPr>
        <p:spPr>
          <a:xfrm>
            <a:off x="7596554" y="2064435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4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182562"/>
            <a:ext cx="1289667" cy="964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00" y="2151938"/>
            <a:ext cx="1156226" cy="10814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3603624"/>
            <a:ext cx="1051232" cy="1353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650" y="3651248"/>
            <a:ext cx="1149350" cy="10664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100" y="182562"/>
            <a:ext cx="850900" cy="9927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012" y="5748334"/>
            <a:ext cx="1888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ছবিতে এগুলো কী বলতো?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7481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22979" y="5442398"/>
            <a:ext cx="5063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600" dirty="0"/>
              <a:t>পরমাণু</a:t>
            </a:r>
            <a:r>
              <a:rPr lang="bn-IN" sz="6600" dirty="0"/>
              <a:t> </a:t>
            </a:r>
            <a:endParaRPr lang="en-US" sz="6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789" y="2436812"/>
            <a:ext cx="2453221" cy="14493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66953" y="0"/>
            <a:ext cx="30909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আমাদের পৃথিবীর পদার্থ গুলো কী দিয়ে তৈরী? </a:t>
            </a:r>
          </a:p>
          <a:p>
            <a:r>
              <a:rPr lang="bn-IN" sz="1600" dirty="0"/>
              <a:t>ক্ষুদ্র ক্ষুদ্র কণা দ্বারা </a:t>
            </a:r>
          </a:p>
          <a:p>
            <a:r>
              <a:rPr lang="bn-IN" sz="1600" dirty="0"/>
              <a:t>এই ক্ষুদ্র ক্ষুদ্র কণা গলুকে কী বলে?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214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599" y="2463800"/>
            <a:ext cx="4597401" cy="1244600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32500" lnSpcReduction="20000"/>
          </a:bodyPr>
          <a:lstStyle/>
          <a:p>
            <a:endParaRPr lang="bn-IN" sz="11400" dirty="0"/>
          </a:p>
          <a:p>
            <a:r>
              <a:rPr lang="bn-IN" sz="4000" dirty="0"/>
              <a:t>পরমাণুর গঠন   </a:t>
            </a:r>
          </a:p>
          <a:p>
            <a:r>
              <a:rPr lang="bn-IN" sz="9600" dirty="0"/>
              <a:t> </a:t>
            </a:r>
            <a:r>
              <a:rPr lang="bn-BD" sz="9600" dirty="0"/>
              <a:t>  </a:t>
            </a:r>
            <a:endParaRPr lang="en-US" sz="9600" dirty="0"/>
          </a:p>
        </p:txBody>
      </p:sp>
      <p:sp>
        <p:nvSpPr>
          <p:cNvPr id="2" name="TextBox 1"/>
          <p:cNvSpPr txBox="1"/>
          <p:nvPr/>
        </p:nvSpPr>
        <p:spPr>
          <a:xfrm>
            <a:off x="3893574" y="678426"/>
            <a:ext cx="1079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আজকের পাঠ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58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br>
              <a:rPr lang="bn-BD" dirty="0"/>
            </a:br>
            <a:br>
              <a:rPr lang="bn-BD" dirty="0"/>
            </a:br>
            <a:r>
              <a:rPr lang="bn-BD" sz="5300" dirty="0"/>
              <a:t> এই পাঠ শেষে শিক্ষার্থীরা....... </a:t>
            </a:r>
            <a:br>
              <a:rPr lang="bn-BD" dirty="0"/>
            </a:br>
            <a:br>
              <a:rPr lang="bn-BD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7539"/>
            <a:ext cx="10515600" cy="2129051"/>
          </a:xfr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70000" lnSpcReduction="20000"/>
          </a:bodyPr>
          <a:lstStyle/>
          <a:p>
            <a:r>
              <a:rPr lang="bn-IN" sz="5400" dirty="0"/>
              <a:t>ইলেকট্রন</a:t>
            </a:r>
            <a:r>
              <a:rPr lang="bn-BD" sz="5400" dirty="0"/>
              <a:t> চিহ্নিত করতে পারবে</a:t>
            </a:r>
            <a:r>
              <a:rPr lang="bn-IN" sz="5400" dirty="0"/>
              <a:t>;</a:t>
            </a:r>
          </a:p>
          <a:p>
            <a:r>
              <a:rPr lang="bn-IN" sz="5400" dirty="0"/>
              <a:t>প্রোটন কী তা বলতে পারবে ; </a:t>
            </a:r>
            <a:endParaRPr lang="bn-BD" sz="5400" dirty="0"/>
          </a:p>
          <a:p>
            <a:r>
              <a:rPr lang="en-US" sz="5400" dirty="0"/>
              <a:t>ন</a:t>
            </a:r>
            <a:r>
              <a:rPr lang="bn-BD" sz="5400" dirty="0"/>
              <a:t>িউ</a:t>
            </a:r>
            <a:r>
              <a:rPr lang="en-US" sz="5400" dirty="0" err="1"/>
              <a:t>ট্রন</a:t>
            </a:r>
            <a:r>
              <a:rPr lang="bn-BD" sz="5400" dirty="0"/>
              <a:t> </a:t>
            </a:r>
            <a:r>
              <a:rPr lang="bn-IN" sz="5400" dirty="0"/>
              <a:t>কী</a:t>
            </a:r>
            <a:r>
              <a:rPr lang="bn-BD" sz="5400" dirty="0"/>
              <a:t> তা বলতে পারবে</a:t>
            </a:r>
            <a:r>
              <a:rPr lang="bn-IN" sz="5400" dirty="0"/>
              <a:t>; </a:t>
            </a:r>
            <a:r>
              <a:rPr lang="bn-BD" sz="5400" dirty="0"/>
              <a:t> </a:t>
            </a:r>
            <a:endParaRPr lang="bn-IN" sz="5400" dirty="0"/>
          </a:p>
          <a:p>
            <a:r>
              <a:rPr lang="bn-IN" sz="5400" dirty="0"/>
              <a:t>পরমাণুর গঠন ব্যাখ্যা করতে পারবে।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4572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500048" y="2906973"/>
            <a:ext cx="641445" cy="64144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909481" y="1351128"/>
            <a:ext cx="382137" cy="39578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909481" y="2906973"/>
            <a:ext cx="545910" cy="641445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54600" y="1514901"/>
            <a:ext cx="2724624" cy="26760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880976" y="791570"/>
            <a:ext cx="1665027" cy="58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16704" y="1351128"/>
            <a:ext cx="252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/>
              <a:t>ইলেকট্রন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416952" y="2456597"/>
            <a:ext cx="2129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/>
              <a:t>প্রোটন</a:t>
            </a:r>
            <a:r>
              <a:rPr lang="bn-BD" sz="4000" dirty="0"/>
              <a:t> 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9212238" y="3452884"/>
            <a:ext cx="14176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/>
              <a:t>নিউট্রন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8659504" y="1392914"/>
            <a:ext cx="436728" cy="409433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43749" y="2456597"/>
            <a:ext cx="368489" cy="4503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843749" y="3452884"/>
            <a:ext cx="368489" cy="38213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83391" y="218364"/>
            <a:ext cx="6127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চিত্র</a:t>
            </a:r>
            <a:r>
              <a:rPr lang="bn-BD" sz="1600" dirty="0"/>
              <a:t>টিতে কি ঘটছে লক্ষ করো </a:t>
            </a:r>
            <a:endParaRPr lang="en-US" sz="1600" dirty="0"/>
          </a:p>
        </p:txBody>
      </p:sp>
      <p:sp>
        <p:nvSpPr>
          <p:cNvPr id="9" name="Right Arrow 8"/>
          <p:cNvSpPr/>
          <p:nvPr/>
        </p:nvSpPr>
        <p:spPr>
          <a:xfrm>
            <a:off x="1056815" y="2403281"/>
            <a:ext cx="3378708" cy="632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/>
              <a:t>কক্ষ পথ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7550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2474 -4.44444E-6 C 0.08685 -4.44444E-6 0.13724 0.08612 0.13724 0.1926 C 0.13724 0.29885 0.08685 0.38542 0.02474 0.38542 C -0.03737 0.38542 -0.0875 0.29885 -0.0875 0.1926 C -0.0875 0.08612 -0.03737 -4.44444E-6 0.02474 -4.44444E-6 Z " pathEditMode="relative" rAng="0" ptsTypes="AAAAA">
                                      <p:cBhvr>
                                        <p:cTn id="6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00" y="196850"/>
            <a:ext cx="1054100" cy="11290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300" y="406400"/>
            <a:ext cx="889000" cy="12301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74" y="301624"/>
            <a:ext cx="1532861" cy="1387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3068" y="3670300"/>
            <a:ext cx="877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রাদারফোর্ড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779123" y="321649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প্লেটো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01099" y="3216499"/>
            <a:ext cx="2562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অ্যারিস্টটল 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245" y="4241800"/>
            <a:ext cx="1890863" cy="9634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356043" y="4833639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/>
              <a:t> </a:t>
            </a:r>
            <a:r>
              <a:rPr lang="bn-IN" sz="1600" dirty="0"/>
              <a:t>জন ডাল্টন 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13547" y="4962296"/>
            <a:ext cx="1526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/>
              <a:t>বিজ্ঞানীদের পরিচিতি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9968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4575"/>
          </a:xfrm>
        </p:spPr>
        <p:txBody>
          <a:bodyPr>
            <a:normAutofit/>
          </a:bodyPr>
          <a:lstStyle/>
          <a:p>
            <a:r>
              <a:rPr lang="bn-IN" sz="1600" dirty="0"/>
              <a:t>বিজ্ঞানীদের মতবাদ </a:t>
            </a:r>
            <a:br>
              <a:rPr lang="bn-IN" sz="1600" dirty="0"/>
            </a:br>
            <a:r>
              <a:rPr lang="bn-IN" sz="1600" dirty="0"/>
              <a:t>গ্রীক দার্শনিক ডেমোক্রিটাস প্রথমে বলেন পরমাণুকে ভাঙ্গা যায় না। তিনি এর নাম দেন এটম।</a:t>
            </a:r>
            <a:br>
              <a:rPr lang="bn-IN" sz="1600" dirty="0"/>
            </a:br>
            <a:r>
              <a:rPr lang="bn-IN" sz="1600" dirty="0"/>
              <a:t>বিজ্ঞানী প্লেটো ও অ্যারিস্টটল এর মতামতের বিরোধিতা করেন। ডাল্টনও বলেছিলেন এটমকে ভাঙ্গা যায় না। কিন্তু এর মতামত গ্রহন যোগ্যতা পায়নি। উল্লেখ যোগ্য তথ্য দিয়েছিলেন বিজ্ঞানী রাদারফোর্ড।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6341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436</Words>
  <Application>Microsoft Office PowerPoint</Application>
  <PresentationFormat>Widescreen</PresentationFormat>
  <Paragraphs>96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            সবাইকে শুভেচ্ছা</vt:lpstr>
      <vt:lpstr>    পরিচিতি  </vt:lpstr>
      <vt:lpstr>PowerPoint Presentation</vt:lpstr>
      <vt:lpstr>PowerPoint Presentation</vt:lpstr>
      <vt:lpstr>PowerPoint Presentation</vt:lpstr>
      <vt:lpstr>   এই পাঠ শেষে শিক্ষার্থীরা.......   </vt:lpstr>
      <vt:lpstr>PowerPoint Presentation</vt:lpstr>
      <vt:lpstr>PowerPoint Presentation</vt:lpstr>
      <vt:lpstr>বিজ্ঞানীদের মতবাদ  গ্রীক দার্শনিক ডেমোক্রিটাস প্রথমে বলেন পরমাণুকে ভাঙ্গা যায় না। তিনি এর নাম দেন এটম। বিজ্ঞানী প্লেটো ও অ্যারিস্টটল এর মতামতের বিরোধিতা করেন। ডাল্টনও বলেছিলেন এটমকে ভাঙ্গা যায় না। কিন্তু এর মতামত গ্রহন যোগ্যতা পায়নি। উল্লেখ যোগ্য তথ্য দিয়েছিলেন বিজ্ঞানী রাদারফোর্ড। </vt:lpstr>
      <vt:lpstr>PowerPoint Presentation</vt:lpstr>
      <vt:lpstr>PowerPoint Presentation</vt:lpstr>
      <vt:lpstr>*উত্তর  *নিউক্লিয়াস *ইলেকট্রন  *প্রোটন ও নিউট্রন  *ফাঁকা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Mahnoor</dc:creator>
  <cp:lastModifiedBy>User</cp:lastModifiedBy>
  <cp:revision>315</cp:revision>
  <dcterms:created xsi:type="dcterms:W3CDTF">2019-03-12T08:28:14Z</dcterms:created>
  <dcterms:modified xsi:type="dcterms:W3CDTF">2019-03-30T12:44:11Z</dcterms:modified>
</cp:coreProperties>
</file>